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63" r:id="rId7"/>
    <p:sldId id="265" r:id="rId8"/>
    <p:sldId id="269" r:id="rId9"/>
    <p:sldId id="270" r:id="rId10"/>
    <p:sldId id="271" r:id="rId11"/>
    <p:sldId id="259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63EB"/>
    <a:srgbClr val="156082"/>
    <a:srgbClr val="FFFFF3"/>
    <a:srgbClr val="FFFFFB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8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3:26.909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28:09.031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28:09.032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28:09.032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28:09.031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28:09.032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28:09.032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31:16.609"/>
    </inkml:context>
    <inkml:brush xml:id="br0">
      <inkml:brushProperty name="width" value="0.035" units="cm"/>
      <inkml:brushProperty name="height" value="0.035" units="cm"/>
      <inkml:brushProperty name="color" value="#333333"/>
    </inkml:brush>
  </inkml:definitions>
  <inkml:trace contextRef="#ctx0" brushRef="#br0">0 0 24575,'114'118'0,"-69"-68"0,2-3 0,75 59 0,-33-44 0,2-5 0,169 78 0,214 50 0,-378-155 0,168 30 0,106-9 0,-258-37 0,140 10 0,270-10 0,-482-14 0,115 0 0,280-36 0,14-12 0,-87 13 0,-270 25 0,-41 5 0,0-2 0,58-16 0,-94 19 0,0-1 0,0-1 0,-1 0 0,1-1 0,-1 0 0,-1-1 0,0-1 0,0 0 0,0-1 0,-2-1 0,16-15 0,-11 7 0,4-5 0,1 0 0,1 1 0,1 2 0,40-30 0,-59 49 0,0-1 0,0 0 0,0 0 0,-1 0 0,1 0 0,-1-1 0,0 1 0,0-1 0,0 0 0,3-5 0,-6 8 0,1 1 0,-1-1 0,0 0 0,0 1 0,0-1 0,0 0 0,1 1 0,-1-1 0,0 1 0,0-1 0,0 0 0,0 1 0,-1-1 0,1 0 0,0 1 0,0-1 0,0 1 0,0-1 0,-1 0 0,1 1 0,0-1 0,0 1 0,-1-1 0,1 1 0,-1-1 0,1 1 0,0-1 0,-1 0 0,-2 0 0,1 0 0,0 0 0,0 0 0,0 0 0,-1 0 0,1 0 0,0 1 0,-1-1 0,1 1 0,0-1 0,-6 1 0,-20 0 0,-1 2 0,0 0 0,1 2 0,-39 10 0,30-6 0,-54 5 0,91-13 0,-1 1 0,1-1 0,-1 0 0,1 0 0,-1 0 0,1 0 0,-1 0 0,1 1 0,-1-1 0,1 0 0,-1 0 0,1 0 0,-1 0 0,1 0 0,-1-1 0,0 1 0,1 0 0,-1 0 0,1 0 0,0 0 0,-1 0 0,1-1 0,-1 1 0,1 0 0,-1-1 0,1 1 0,-1 0 0,1 0 0,0-1 0,-1 1 0,0-1 0,15-10 0,28-8 0,-12 10 0,1 2 0,-1 0 0,2 2 0,-1 2 0,0 1 0,1 1 0,39 4 0,-69-2 0,0-1 0,0 0 0,0 1 0,1-1 0,-1 1 0,0 0 0,0 0 0,0 0 0,0 0 0,-1 0 0,1 0 0,0 0 0,0 1 0,-1-1 0,1 1 0,-1-1 0,1 1 0,-1-1 0,1 1 0,-1 0 0,0 0 0,0 0 0,0 0 0,0 0 0,0 0 0,-1 0 0,1 0 0,0 4 0,1 7 0,-1-1 0,0 1 0,-1 0 0,-1 15 0,2 33 0,31 47-1365,-27-85-5461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31:24.130"/>
    </inkml:context>
    <inkml:brush xml:id="br0">
      <inkml:brushProperty name="width" value="0.035" units="cm"/>
      <inkml:brushProperty name="height" value="0.035" units="cm"/>
      <inkml:brushProperty name="color" value="#333333"/>
    </inkml:brush>
  </inkml:definitions>
  <inkml:trace contextRef="#ctx0" brushRef="#br0">0 1 24575,'9'8'0,"1"-1"0,-1 0 0,22 12 0,6 5 0,2 3 0,2-2 0,0-1 0,66 26 0,140 41 0,-122-49 0,39 9 0,170 29 0,-222-58 0,121 30 0,-171-35 0,14 4 0,0-3 0,110 12 0,202 17 0,-100-9 0,-216-30 0,867 55 0,-907-61 0,51 8 0,22 1 0,70 1 0,-44 0 0,155 21 0,-179-17 0,164 3 0,-248-19 0,227-7 0,-201 2 0,-1-1 0,0-3 0,53-16 0,-62 16 0,1 3 0,1 1 0,-1 1 0,1 3 0,62 5 0,-14-2 0,288-16 0,-198 5 0,-21-1 0,100-2 0,-146 12 0,444-21 0,33-21 0,-365 37 0,-106 5 0,0-6 0,157-26 0,166-46 0,-176 53 0,19-1 0,-218 18 0,91 1 0,-97 6 0,1-2 0,70-13 0,182-31 0,-275 42 0,0-1 0,-1-2 0,0-2 0,44-17 0,-37 9 0,-1-2 0,-1-2 0,-1-1 0,57-43 0,-60 39 0,58-31 0,-63 41 0,-2-2 0,0-1 0,35-31 0,-66 51 0,1 0 0,-1 0 0,0 0 0,0 0 0,0 0 0,1 0 0,-1-1 0,0 1 0,0 0 0,0 0 0,0 0 0,1 0 0,-1-1 0,0 1 0,0 0 0,0 0 0,0 0 0,0-1 0,0 1 0,0 0 0,0 0 0,0 0 0,0-1 0,0 1 0,1 0 0,-1 0 0,0-1 0,0 1 0,0 0 0,-1 0 0,1 0 0,0-1 0,0 1 0,0 0 0,0 0 0,0-1 0,0 1 0,0 0 0,0 0 0,0 0 0,0-1 0,-1 1 0,1 0 0,0 0 0,0 0 0,0 0 0,-1-1 0,-14-3 0,-23 3 0,37 1 0,-66 5 0,0 2 0,-101 25 0,291-27 0,-67-4 0,-19 0 0,0-2 0,65-9 0,-102 10 0,1-1 0,0 1 0,0 0 0,0 0 0,0 0 0,0 0 0,0 0 0,-1 0 0,1 0 0,0 0 0,0 0 0,0 1 0,0-1 0,0 0 0,-1 0 0,1 1 0,0-1 0,0 1 0,0-1 0,-1 0 0,1 1 0,0-1 0,-1 1 0,1 0 0,0-1 0,-1 1 0,2 1 0,4 26 0,-16 33 0,-38 98-1365,42-137-5461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5:40.045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5:40.046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3:51.920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4:18.236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4:18.237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12:06.876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12:06.877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5:40.045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5:40.046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39:35.0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961 255 24575,'19'-230'0,"-24"275"0,-3 0 0,-2-1 0,-23 68 0,-64 121 0,140-349 0,27-30 0,24-58 0,-94 203 0,1-1 0,-1 1 0,1-1 0,0 0 0,-1 1 0,1-1 0,0 1 0,0-1 0,0 1 0,0 0 0,0-1 0,0 1 0,0 0 0,1 0 0,-1 0 0,0 0 0,1 0 0,-1 0 0,1 0 0,-1 0 0,1 1 0,-1-1 0,4 0 0,-2 1 0,-1 0 0,1 0 0,-1 1 0,1-1 0,-1 1 0,0-1 0,1 1 0,-1 0 0,0 0 0,0 0 0,1 0 0,-1 1 0,0-1 0,3 3 0,10 9 0,-2 1 0,1 0 0,17 26 0,-17-22 0,9 8 0,2-1 0,1-2 0,1 0 0,1-2 0,1 0 0,1-3 0,1 0 0,52 22 0,-78-39 0,-1 1 0,0 0 0,0 1 0,0-1 0,0 1 0,0 0 0,-1 0 0,6 5 0,-9-8 0,0 0 0,0 0 0,0 1 0,0-1 0,0 0 0,0 0 0,1 1 0,-1-1 0,0 0 0,0 0 0,0 1 0,0-1 0,0 0 0,0 1 0,0-1 0,0 0 0,0 0 0,0 1 0,0-1 0,0 0 0,0 0 0,0 1 0,0-1 0,-1 0 0,1 0 0,0 1 0,0-1 0,0 0 0,0 0 0,0 1 0,0-1 0,-1 0 0,1 0 0,0 0 0,0 1 0,0-1 0,-1 0 0,1 0 0,0 0 0,0 0 0,-1 0 0,1 1 0,0-1 0,-1 0 0,-30 3 0,15-5 0,0-1 0,0 0 0,0-1 0,1-1 0,-1 0 0,1-1 0,0-1 0,1 0 0,-1-1 0,1-1 0,1 0 0,-13-11 0,-22-21 0,-72-79 0,117 117 0,-14-15 0,3 4 0,0 0 0,1-1 0,1-1 0,-14-23 0,27 30 0,11 11 0,14 12 0,-10-2 0,0 2 0,-1-1 0,-1 2 0,0 0 0,-1 1 0,17 27 0,59 111 0,46 127 0,-119-240 0,-1 1 0,-1 1 0,-3 0 0,-2 0 0,-1 1 0,-3 0 0,-1 1 0,-2 0 0,-8 80 0,1-101 0,0 0 0,-2 0 0,-1-1 0,-1 1 0,-1-2 0,-17 29 0,6-8 0,0-8 0,-1-1 0,-2-1 0,-1-1 0,-2-1 0,-58 52 0,22-22 0,2 1 0,-2-2 0,-3-3 0,-3-4 0,-2-2 0,-1-3 0,-101 48 0,66-45 0,-135 58 0,61-44-1365,164-60-5461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39:47.7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26 375 24575,'2'-23'0,"1"0"0,1 1 0,2-1 0,0 1 0,1 0 0,1 1 0,1 0 0,0 0 0,2 1 0,15-22 0,-16 22 0,-15 34 0,-6 13 0,-1 0 0,-31 47 0,25-44 0,-20 45 0,113-195 0,-15 31 65,20-37-1495,-77 120-5396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0:13.89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0 1 24575,'15'8'0,"-1"2"0,0 0 0,0 0 0,-1 1 0,-1 1 0,22 25 0,57 88 0,-28-23 0,66 149 0,-116-221 0,-2 1 0,-1 0 0,-1 1 0,4 33 0,-5-28 0,-4-21 0,-1 1 0,-1 0 0,1 24 0,-3-13-1365,0-21-5461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0:24.6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 45 24575,'-1'-1'0,"1"-1"0,0 0 0,0 1 0,0-1 0,0 1 0,0-1 0,0 1 0,0-1 0,0 0 0,1 1 0,-1-1 0,1 1 0,-1-1 0,1 1 0,-1-1 0,1 1 0,0 0 0,0-1 0,0 1 0,0 0 0,0 0 0,0-1 0,0 1 0,0 0 0,0 0 0,1 0 0,-1 0 0,0 1 0,1-1 0,-1 0 0,0 0 0,1 1 0,-1-1 0,1 1 0,-1-1 0,1 1 0,0 0 0,-1 0 0,1 0 0,-1-1 0,1 1 0,-1 1 0,1-1 0,0 0 0,-1 0 0,1 1 0,-1-1 0,1 0 0,-1 1 0,1 0 0,-1-1 0,2 2 0,5 3-227,-1 0-1,1 0 1,-1 0-1,-1 1 1,9 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5:23.663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12:06.876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5T15:12:06.877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4:18.236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4:18.237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5:40.045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2T17:45:40.046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transparency" value="242"/>
    </inkml:brush>
  </inkml:definitions>
  <inkml:trace contextRef="#ctx0" brushRef="#br0">1 842 24575,'4'-7'0,"0"1"0,1 0 0,0 1 0,0-1 0,0 1 0,1 0 0,0 0 0,0 1 0,0-1 0,9-3 0,5-6 0,40-23 0,1 1 0,1 4 0,2 2 0,69-21 0,277-71 0,-385 115 0,231-54 0,451-50 0,275 77 0,-789 45-55,0 9-1,-1 7 1,-2 10-1,313 100 0,-169-15-152,528 272 0,-836-380 157,1116 547-2076,-854-438 1372,5-12 1,324 77-1,-331-125 473,3-13 1,1-12-1,2-13 0,545-24 0,-533-25 76,-2-14 1,-1-13-1,-3-13 0,459-162 0,515-317 206,-448 177 0,-320 164 0,823-215 0,-990 344-44,504-43 0,353 70 1225,-883 53-890,-1 14-1,-1 13 1,-1 14-1,-3 13 1,576 197-1,-108 68-290,-18 46 0,-230-111 0,-303-157-35,5-9 0,298 80 0,-353-131 459,1-8 0,2-7-1,334 12 1,-424-41-263,1-4 0,-1-3 0,-1-4-1,0-4 1,-1-3 0,0-4 0,-2-3-1,-1-4 1,147-76 0,-48-4-153,176-143 1,-89 60-135,-66 58-72,6 10 1,345-153-1,-393 212 208,3 7-1,2 7 1,2 8-1,244-33 1,-233 59-10,2 8 0,-1 7 0,0 8 0,0 8 0,-1 7 0,0 8 0,-3 8 0,277 96 0,-168-25 0,327 175 0,236 197 0,-754-425-105,265 152 729,-256-154-177,169 62 0,-235-102-405,1-3-1,0 0 0,1-2 1,0-2-1,41 2 0,-60-8-3,-1 0 0,0-1 1,1-1-1,-1 0 0,0-1 0,0-1 0,0-1 0,-1 0 0,0-1 0,0 0 0,0-2 0,-1 1 0,26-20 0,56-53-38,121-130 0,-134 124 0,165-132 0,-192 178 0,3 2 0,1 2 0,1 3 0,2 3 0,1 3 0,68-19 0,-88 33 0,0 3 0,1 1 0,1 2 0,-1 3 0,1 1 0,0 3 0,0 1 0,-1 2 0,1 3 0,52 12 0,-9 10 0,-1 3 0,117 60 0,-114-48 0,159 52 0,-242-92 0,-1-1 0,1-1 0,-1 1 0,1-1 0,0 0 0,0-1 0,-1 0 0,1 0 0,0-1 0,0 0 0,-1 0 0,1 0 0,-1-1 0,1-1 0,-1 1 0,0-1 0,0 0 0,0-1 0,0 0 0,-1 0 0,1 0 0,6-7 0,107-89 52,-90 71-406,2 2 0,1 1-1,57-34 1,-73 51-6472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3DBB-6BA2-AD95-CF5A-12E93CCDB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F3219-4C1D-ED9C-E010-A8C05CB1E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8B4ED-99E2-E783-D90C-70BEA8EE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BB5D-ED64-0517-4113-3CCF2418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C4FDD-2AF1-5EC4-CFB9-0B2E376E7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8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DE6B5-FD5F-661B-A674-BF3A4E4E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8AC2F-4C42-DA32-B576-085A5B736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CB542-7767-ED3F-2D9E-0D2DD926B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D145F-83A2-068A-115E-DCE2A25E6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0EA4E-1467-A6B2-F42E-77BDA95E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8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47B6F-9D54-4172-7647-71BEB950B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716E6A-01C8-0B59-DBBE-A59470B51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AE622-BFD0-A083-98A7-C051484E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26E54-10DD-B3AB-F978-F2904D1A4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3570D-B904-0865-3DD0-CD0BC73B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4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2485-7046-71C2-6A7E-F495F8AF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6BE49-4D35-9CF2-0F9F-0B87558A6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973-024C-1AD2-4939-4B1EBC1D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1286A-7BED-C730-7C53-67BC8A54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DBB3F-B22C-FC5E-97B1-AFFA36AE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6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4DEB-A39D-0010-4737-F1F697BA2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1D345-94A3-AB5B-6797-87C766D92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14221-8E1F-B8AD-E67F-B73B63F5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BE50C-94E1-E284-9AFC-06F40075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F6991-751B-A4C6-791F-D5F7010E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4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CA98-6563-B085-2789-08E85DBA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0BA64-A081-CDD8-71FA-4A9932A9B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5B354-B4B0-97EE-0CD4-D4DAABC35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E1482-B0FB-945A-9771-D69EE1C6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D5894-98AE-89A3-CE41-60FE27C83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6E6A1-11CF-17CD-680E-5EFF7EEE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9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631DF-47ED-8223-8655-ABCF308C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6467-ABCE-5F8C-5773-A4B6618D9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08C88-2629-0A6E-229E-FB0D0E253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BF5CD-1E3E-9F64-C25E-04CD297FA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1CAC9C-558A-0D00-2A7F-06069D186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FE75D-83FB-9BA3-B4B4-9DB969D9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3461C-09E4-4790-07B8-FC62643B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C9898-9612-5285-EBE1-4594B87C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8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DE25-099F-ECC9-5285-0A2CB4EA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81775-D5F9-A336-BEBA-EC523A3CB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A82E5-A17E-D65D-A639-531F867B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DF206-8D82-F927-1D49-31645B14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72E43F-1283-EFF1-A6FC-F248CE6C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75CECC-9C01-BB58-15F3-8BC1C0A97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AF0B5-EBD7-47F8-862A-D6EA98D5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4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BCF56-3CB3-EDF7-4517-40A454D8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3BB7-D222-2E7F-DAAF-0FC0B9BAB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0B83A-D84C-2DC7-0D73-A9B53147E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29CFF-A053-55A1-BA64-A55ECA84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FCE81-DC80-1EE1-CB97-CC61142A5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41C49-2BC6-3667-5AF6-F4EC9B0BC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7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0C0D-22BB-B44B-AB70-04CBB416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933F9B-1E5D-8F67-057A-0517F5F542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7D842-9288-E0C8-F7E4-6BB296825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1128A-FC6C-9F6D-B43F-02C1DD46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B3161-4273-E1FB-439D-453B34AB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D656E-E73E-E47C-43AB-BACBC153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82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DFDFD"/>
            </a:gs>
            <a:gs pos="100000">
              <a:srgbClr val="FFFFF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2DCB6-B2D6-3D3C-1DE9-C7406BF40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0EE47-76BA-A89B-2FF3-7ECEEC418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D34B6-8A90-B102-BEE1-B5272D619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082197-F5FC-478D-8F5D-BB7F84F7BF41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521E4-CFF0-038E-8FBB-DD28940FA0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0D81F-15D1-BE9D-A5A3-CBCFBC5A6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02C14D-34F8-4475-899C-D714303B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0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customXml" Target="../ink/ink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40.png"/><Relationship Id="rId7" Type="http://schemas.openxmlformats.org/officeDocument/2006/relationships/image" Target="../media/image6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8.xml"/><Relationship Id="rId5" Type="http://schemas.openxmlformats.org/officeDocument/2006/relationships/image" Target="../media/image50.png"/><Relationship Id="rId10" Type="http://schemas.openxmlformats.org/officeDocument/2006/relationships/image" Target="../media/image14.png"/><Relationship Id="rId4" Type="http://schemas.openxmlformats.org/officeDocument/2006/relationships/customXml" Target="../ink/ink27.xml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image" Target="../media/image1.png"/><Relationship Id="rId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customXml" Target="../ink/ink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customXml" Target="../ink/ink12.xml"/><Relationship Id="rId4" Type="http://schemas.openxmlformats.org/officeDocument/2006/relationships/customXml" Target="../ink/ink11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customXml" Target="../ink/ink17.xml"/><Relationship Id="rId5" Type="http://schemas.openxmlformats.org/officeDocument/2006/relationships/customXml" Target="../ink/ink15.xml"/><Relationship Id="rId10" Type="http://schemas.openxmlformats.org/officeDocument/2006/relationships/image" Target="../media/image90.png"/><Relationship Id="rId4" Type="http://schemas.openxmlformats.org/officeDocument/2006/relationships/customXml" Target="../ink/ink14.xml"/><Relationship Id="rId9" Type="http://schemas.openxmlformats.org/officeDocument/2006/relationships/customXml" Target="../ink/ink16.xml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customXml" Target="../ink/ink19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jpe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ustomXml" Target="../ink/ink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A68D051-B98C-DBE3-9C29-4ACAABDCD29D}"/>
              </a:ext>
            </a:extLst>
          </p:cNvPr>
          <p:cNvGrpSpPr/>
          <p:nvPr/>
        </p:nvGrpSpPr>
        <p:grpSpPr>
          <a:xfrm>
            <a:off x="3372705" y="908790"/>
            <a:ext cx="5471302" cy="3154710"/>
            <a:chOff x="3513128" y="1851645"/>
            <a:chExt cx="5471302" cy="3154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884503-7415-C557-5FAA-17C7A8C5DDEA}"/>
                </a:ext>
              </a:extLst>
            </p:cNvPr>
            <p:cNvGrpSpPr/>
            <p:nvPr/>
          </p:nvGrpSpPr>
          <p:grpSpPr>
            <a:xfrm>
              <a:off x="3513128" y="1851645"/>
              <a:ext cx="5165743" cy="3154710"/>
              <a:chOff x="3395960" y="1777504"/>
              <a:chExt cx="5165743" cy="315471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A532FD-8E1C-289C-B336-BA4DA95EF644}"/>
                  </a:ext>
                </a:extLst>
              </p:cNvPr>
              <p:cNvSpPr txBox="1"/>
              <p:nvPr/>
            </p:nvSpPr>
            <p:spPr>
              <a:xfrm>
                <a:off x="3395960" y="1777504"/>
                <a:ext cx="1826141" cy="3154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900" b="1" dirty="0">
                    <a:latin typeface="FSP DEMO - The Seasons" pitchFamily="50" charset="0"/>
                  </a:rPr>
                  <a:t>A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C8E3F0-C3BF-7FB1-8244-6FCF064C3492}"/>
                  </a:ext>
                </a:extLst>
              </p:cNvPr>
              <p:cNvSpPr txBox="1"/>
              <p:nvPr/>
            </p:nvSpPr>
            <p:spPr>
              <a:xfrm>
                <a:off x="4808753" y="2588563"/>
                <a:ext cx="3752950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b="1" dirty="0">
                    <a:latin typeface="FSP DEMO - The Seasons" pitchFamily="50" charset="0"/>
                  </a:rPr>
                  <a:t>CREW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D879F9-350D-C658-091A-AE0D3232DA67}"/>
                </a:ext>
              </a:extLst>
            </p:cNvPr>
            <p:cNvSpPr txBox="1"/>
            <p:nvPr/>
          </p:nvSpPr>
          <p:spPr>
            <a:xfrm>
              <a:off x="6776774" y="4213830"/>
              <a:ext cx="2207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SP DEMO - The Seasons" pitchFamily="50" charset="0"/>
                </a:rPr>
                <a:t>grow together.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E34A72-52BB-47B8-55AA-7CD4E263FEAD}"/>
              </a:ext>
            </a:extLst>
          </p:cNvPr>
          <p:cNvGrpSpPr/>
          <p:nvPr/>
        </p:nvGrpSpPr>
        <p:grpSpPr>
          <a:xfrm rot="3614036">
            <a:off x="-5191950" y="3177675"/>
            <a:ext cx="13198380" cy="1043887"/>
            <a:chOff x="-548760" y="556396"/>
            <a:chExt cx="13198380" cy="10438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F1633AC-C796-9031-30C5-C3725E2E0DC9}"/>
                    </a:ext>
                  </a:extLst>
                </p14:cNvPr>
                <p14:cNvContentPartPr/>
                <p14:nvPr/>
              </p14:nvContentPartPr>
              <p14:xfrm>
                <a:off x="-548760" y="556396"/>
                <a:ext cx="12970080" cy="78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F1633AC-C796-9031-30C5-C3725E2E0D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3080" y="552076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409C4A-9B6F-9A23-859B-1E73C0FF59AA}"/>
                    </a:ext>
                  </a:extLst>
                </p14:cNvPr>
                <p14:cNvContentPartPr/>
                <p14:nvPr/>
              </p14:nvContentPartPr>
              <p14:xfrm>
                <a:off x="-320460" y="820163"/>
                <a:ext cx="12970080" cy="780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409C4A-9B6F-9A23-859B-1E73C0FF59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24780" y="815843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DDD4F68-2671-A6BC-39F4-7E24D1996FB6}"/>
                  </a:ext>
                </a:extLst>
              </p14:cNvPr>
              <p14:cNvContentPartPr/>
              <p14:nvPr/>
            </p14:nvContentPartPr>
            <p14:xfrm rot="943619">
              <a:off x="152400" y="152400"/>
              <a:ext cx="0" cy="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DDD4F68-2671-A6BC-39F4-7E24D1996F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943619">
                <a:off x="152400" y="15240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BFEDD07-49CC-F701-D73B-D4D647F94666}"/>
              </a:ext>
            </a:extLst>
          </p:cNvPr>
          <p:cNvSpPr/>
          <p:nvPr/>
        </p:nvSpPr>
        <p:spPr>
          <a:xfrm>
            <a:off x="11681461" y="634160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4CD91-15F8-8DA0-97BC-8DD6430CF5C1}"/>
              </a:ext>
            </a:extLst>
          </p:cNvPr>
          <p:cNvSpPr txBox="1"/>
          <p:nvPr/>
        </p:nvSpPr>
        <p:spPr>
          <a:xfrm>
            <a:off x="1368879" y="4745157"/>
            <a:ext cx="94542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a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 DeFi saving plan: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intentional, social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F0502020204030204" pitchFamily="34" charset="0"/>
              </a:rPr>
              <a:t>-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driven, and high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F0502020204030204" pitchFamily="34" charset="0"/>
              </a:rPr>
              <a:t>-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yielding.</a:t>
            </a:r>
          </a:p>
        </p:txBody>
      </p:sp>
    </p:spTree>
    <p:extLst>
      <p:ext uri="{BB962C8B-B14F-4D97-AF65-F5344CB8AC3E}">
        <p14:creationId xmlns:p14="http://schemas.microsoft.com/office/powerpoint/2010/main" val="410315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72C72-2DCC-E62E-B787-FD851A1E1D7C}"/>
              </a:ext>
            </a:extLst>
          </p:cNvPr>
          <p:cNvGrpSpPr/>
          <p:nvPr/>
        </p:nvGrpSpPr>
        <p:grpSpPr>
          <a:xfrm rot="1294749">
            <a:off x="1025972" y="1013594"/>
            <a:ext cx="13198380" cy="1043887"/>
            <a:chOff x="-548760" y="556396"/>
            <a:chExt cx="13198380" cy="10438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CA7FB3-08E4-9E7F-C629-C567553B0216}"/>
                    </a:ext>
                  </a:extLst>
                </p14:cNvPr>
                <p14:cNvContentPartPr/>
                <p14:nvPr/>
              </p14:nvContentPartPr>
              <p14:xfrm>
                <a:off x="-548760" y="556396"/>
                <a:ext cx="12970080" cy="780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CA7FB3-08E4-9E7F-C629-C567553B02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3080" y="552076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EEA82C-2C94-597E-2FEB-3BAAECDBDE7F}"/>
                    </a:ext>
                  </a:extLst>
                </p14:cNvPr>
                <p14:cNvContentPartPr/>
                <p14:nvPr/>
              </p14:nvContentPartPr>
              <p14:xfrm>
                <a:off x="-320460" y="820163"/>
                <a:ext cx="12970080" cy="78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EEA82C-2C94-597E-2FEB-3BAAECDBDE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24780" y="815843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884503-7415-C557-5FAA-17C7A8C5DDEA}"/>
              </a:ext>
            </a:extLst>
          </p:cNvPr>
          <p:cNvGrpSpPr/>
          <p:nvPr/>
        </p:nvGrpSpPr>
        <p:grpSpPr>
          <a:xfrm>
            <a:off x="125923" y="5750004"/>
            <a:ext cx="1675423" cy="1107996"/>
            <a:chOff x="3395960" y="1777504"/>
            <a:chExt cx="1675423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A532FD-8E1C-289C-B336-BA4DA95EF644}"/>
                </a:ext>
              </a:extLst>
            </p:cNvPr>
            <p:cNvSpPr txBox="1"/>
            <p:nvPr/>
          </p:nvSpPr>
          <p:spPr>
            <a:xfrm>
              <a:off x="3395960" y="1777504"/>
              <a:ext cx="7296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atin typeface="FSP DEMO - The Seasons" pitchFamily="50" charset="0"/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8E3F0-C3BF-7FB1-8244-6FCF064C3492}"/>
                </a:ext>
              </a:extLst>
            </p:cNvPr>
            <p:cNvSpPr txBox="1"/>
            <p:nvPr/>
          </p:nvSpPr>
          <p:spPr>
            <a:xfrm>
              <a:off x="3847971" y="2076518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FSP DEMO - The Seasons" pitchFamily="50" charset="0"/>
                </a:rPr>
                <a:t>CREW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696459-CA35-687C-B8EF-9325050782C8}"/>
              </a:ext>
            </a:extLst>
          </p:cNvPr>
          <p:cNvSpPr txBox="1"/>
          <p:nvPr/>
        </p:nvSpPr>
        <p:spPr>
          <a:xfrm>
            <a:off x="883816" y="392405"/>
            <a:ext cx="6558981" cy="5179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Fees through partnerships with existing defi protocols to route usage to their staking solutions and platforms.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Potentially fees from broken savings plans, while still protecting initial capital.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SP DEMO - The Seasons" pitchFamily="50" charset="0"/>
            </a:endParaRPr>
          </a:p>
        </p:txBody>
      </p:sp>
      <p:pic>
        <p:nvPicPr>
          <p:cNvPr id="2050" name="Picture 2" descr="A da vinci renaissance style drawing of a mobile app with a small bar chart indicating growth in the middle. The background should be very light with minimal color. Hand-drawn">
            <a:extLst>
              <a:ext uri="{FF2B5EF4-FFF2-40B4-BE49-F238E27FC236}">
                <a16:creationId xmlns:a16="http://schemas.microsoft.com/office/drawing/2014/main" id="{AEECDCEC-63EF-3E7B-FBE0-137DFE20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937" y="145772"/>
            <a:ext cx="3752910" cy="6566453"/>
          </a:xfrm>
          <a:prstGeom prst="roundRect">
            <a:avLst>
              <a:gd name="adj" fmla="val 4668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E39BA3-EC7B-8801-9ECE-87F4C185F72F}"/>
              </a:ext>
            </a:extLst>
          </p:cNvPr>
          <p:cNvSpPr/>
          <p:nvPr/>
        </p:nvSpPr>
        <p:spPr>
          <a:xfrm>
            <a:off x="747100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F03CB4-57FB-2BDD-D4D0-979C63463DA4}"/>
              </a:ext>
            </a:extLst>
          </p:cNvPr>
          <p:cNvSpPr/>
          <p:nvPr/>
        </p:nvSpPr>
        <p:spPr>
          <a:xfrm>
            <a:off x="782152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4D4C7D-A0C3-388D-AABF-0889D2998B1F}"/>
              </a:ext>
            </a:extLst>
          </p:cNvPr>
          <p:cNvSpPr/>
          <p:nvPr/>
        </p:nvSpPr>
        <p:spPr>
          <a:xfrm>
            <a:off x="7823656" y="594526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F20D0-223C-092E-94DF-4A2C79BDF421}"/>
              </a:ext>
            </a:extLst>
          </p:cNvPr>
          <p:cNvSpPr/>
          <p:nvPr/>
        </p:nvSpPr>
        <p:spPr>
          <a:xfrm>
            <a:off x="7118350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3109B-AC2E-958C-0CC2-60E1221BC0FA}"/>
              </a:ext>
            </a:extLst>
          </p:cNvPr>
          <p:cNvSpPr/>
          <p:nvPr/>
        </p:nvSpPr>
        <p:spPr>
          <a:xfrm>
            <a:off x="7819390" y="5568064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1E579D-604F-2B1C-073D-74282288ABEA}"/>
              </a:ext>
            </a:extLst>
          </p:cNvPr>
          <p:cNvSpPr/>
          <p:nvPr/>
        </p:nvSpPr>
        <p:spPr>
          <a:xfrm>
            <a:off x="7471250" y="5939545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5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6884503-7415-C557-5FAA-17C7A8C5DDEA}"/>
              </a:ext>
            </a:extLst>
          </p:cNvPr>
          <p:cNvGrpSpPr/>
          <p:nvPr/>
        </p:nvGrpSpPr>
        <p:grpSpPr>
          <a:xfrm>
            <a:off x="125923" y="5750004"/>
            <a:ext cx="1675423" cy="1107996"/>
            <a:chOff x="3395960" y="1777504"/>
            <a:chExt cx="1675423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A532FD-8E1C-289C-B336-BA4DA95EF644}"/>
                </a:ext>
              </a:extLst>
            </p:cNvPr>
            <p:cNvSpPr txBox="1"/>
            <p:nvPr/>
          </p:nvSpPr>
          <p:spPr>
            <a:xfrm>
              <a:off x="3395960" y="1777504"/>
              <a:ext cx="7296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atin typeface="FSP DEMO - The Seasons" pitchFamily="50" charset="0"/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8E3F0-C3BF-7FB1-8244-6FCF064C3492}"/>
                </a:ext>
              </a:extLst>
            </p:cNvPr>
            <p:cNvSpPr txBox="1"/>
            <p:nvPr/>
          </p:nvSpPr>
          <p:spPr>
            <a:xfrm>
              <a:off x="3847971" y="2076518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FSP DEMO - The Seasons" pitchFamily="50" charset="0"/>
                </a:rPr>
                <a:t>CREW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662F05-7E40-5C63-51F0-9BF44739174D}"/>
              </a:ext>
            </a:extLst>
          </p:cNvPr>
          <p:cNvSpPr txBox="1"/>
          <p:nvPr/>
        </p:nvSpPr>
        <p:spPr>
          <a:xfrm>
            <a:off x="2425976" y="5281202"/>
            <a:ext cx="7454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Register today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FSP DEMO - The Seasons" pitchFamily="50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E48C7-7EA2-C9F6-C114-AA6E2FB22869}"/>
              </a:ext>
            </a:extLst>
          </p:cNvPr>
          <p:cNvGrpSpPr/>
          <p:nvPr/>
        </p:nvGrpSpPr>
        <p:grpSpPr>
          <a:xfrm rot="21170448">
            <a:off x="8078743" y="4861631"/>
            <a:ext cx="552074" cy="839142"/>
            <a:chOff x="8229976" y="4416563"/>
            <a:chExt cx="507240" cy="77099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061A25-9DBD-794C-7397-503850BB5A9A}"/>
                    </a:ext>
                  </a:extLst>
                </p14:cNvPr>
                <p14:cNvContentPartPr/>
                <p14:nvPr/>
              </p14:nvContentPartPr>
              <p14:xfrm>
                <a:off x="8229976" y="4427958"/>
                <a:ext cx="507240" cy="759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061A25-9DBD-794C-7397-503850BB5A9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21373" y="4419356"/>
                  <a:ext cx="524446" cy="7768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52F8DD-325E-ED32-64B4-E3DEB9E5E2BD}"/>
                    </a:ext>
                  </a:extLst>
                </p14:cNvPr>
                <p14:cNvContentPartPr/>
                <p14:nvPr/>
              </p14:nvContentPartPr>
              <p14:xfrm>
                <a:off x="8504385" y="4467060"/>
                <a:ext cx="72360" cy="124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52F8DD-325E-ED32-64B4-E3DEB9E5E2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95794" y="4458449"/>
                  <a:ext cx="89541" cy="141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FBB17C-4BA2-D893-0FED-4423E29B731A}"/>
                    </a:ext>
                  </a:extLst>
                </p14:cNvPr>
                <p14:cNvContentPartPr/>
                <p14:nvPr/>
              </p14:nvContentPartPr>
              <p14:xfrm>
                <a:off x="8560545" y="4486050"/>
                <a:ext cx="157680" cy="30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FBB17C-4BA2-D893-0FED-4423E29B73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51932" y="4477446"/>
                  <a:ext cx="174906" cy="324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A4E794A-0309-041A-AAB4-4B26C032DF81}"/>
                    </a:ext>
                  </a:extLst>
                </p14:cNvPr>
                <p14:cNvContentPartPr/>
                <p14:nvPr/>
              </p14:nvContentPartPr>
              <p14:xfrm>
                <a:off x="8557733" y="4416563"/>
                <a:ext cx="35640" cy="15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A4E794A-0309-041A-AAB4-4B26C032DF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49153" y="4408000"/>
                  <a:ext cx="52800" cy="32607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6AB3CBB-A058-696C-1D91-CFD58DA80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39" y="875867"/>
            <a:ext cx="3993022" cy="399302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DA8EFC-B2EE-A400-B954-53C36F22A8E6}"/>
              </a:ext>
            </a:extLst>
          </p:cNvPr>
          <p:cNvSpPr/>
          <p:nvPr/>
        </p:nvSpPr>
        <p:spPr>
          <a:xfrm>
            <a:off x="10614661" y="632636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B6BE2-9456-13F5-2256-4725DA10CE9C}"/>
              </a:ext>
            </a:extLst>
          </p:cNvPr>
          <p:cNvSpPr/>
          <p:nvPr/>
        </p:nvSpPr>
        <p:spPr>
          <a:xfrm>
            <a:off x="10965181" y="632636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03BCF7-D5CD-5B8E-90EA-BB748F3FA36C}"/>
              </a:ext>
            </a:extLst>
          </p:cNvPr>
          <p:cNvSpPr/>
          <p:nvPr/>
        </p:nvSpPr>
        <p:spPr>
          <a:xfrm>
            <a:off x="11315701" y="632636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3CBAEA-48BA-DC8E-4671-A8335E7F9946}"/>
              </a:ext>
            </a:extLst>
          </p:cNvPr>
          <p:cNvSpPr/>
          <p:nvPr/>
        </p:nvSpPr>
        <p:spPr>
          <a:xfrm>
            <a:off x="11666221" y="632636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DFE48-87F5-8CBC-0453-CBC14FBEC6F9}"/>
              </a:ext>
            </a:extLst>
          </p:cNvPr>
          <p:cNvSpPr/>
          <p:nvPr/>
        </p:nvSpPr>
        <p:spPr>
          <a:xfrm>
            <a:off x="10967314" y="596060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6CB944-0310-8846-67FB-878E884F49A0}"/>
              </a:ext>
            </a:extLst>
          </p:cNvPr>
          <p:cNvSpPr/>
          <p:nvPr/>
        </p:nvSpPr>
        <p:spPr>
          <a:xfrm>
            <a:off x="11317834" y="596060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4E43DC-053D-53C5-F0E7-D344177500F7}"/>
              </a:ext>
            </a:extLst>
          </p:cNvPr>
          <p:cNvSpPr/>
          <p:nvPr/>
        </p:nvSpPr>
        <p:spPr>
          <a:xfrm>
            <a:off x="11668354" y="596060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83505-BEA4-7FD2-A009-BDF37B5F8B59}"/>
              </a:ext>
            </a:extLst>
          </p:cNvPr>
          <p:cNvSpPr/>
          <p:nvPr/>
        </p:nvSpPr>
        <p:spPr>
          <a:xfrm>
            <a:off x="11315701" y="559484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725333-D576-553A-8606-C1E2C7FCBC95}"/>
              </a:ext>
            </a:extLst>
          </p:cNvPr>
          <p:cNvSpPr/>
          <p:nvPr/>
        </p:nvSpPr>
        <p:spPr>
          <a:xfrm>
            <a:off x="11666221" y="559484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E7966E-43C5-C126-D520-3B6D3F86ED00}"/>
              </a:ext>
            </a:extLst>
          </p:cNvPr>
          <p:cNvSpPr/>
          <p:nvPr/>
        </p:nvSpPr>
        <p:spPr>
          <a:xfrm>
            <a:off x="11666221" y="522908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0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6884503-7415-C557-5FAA-17C7A8C5DDEA}"/>
              </a:ext>
            </a:extLst>
          </p:cNvPr>
          <p:cNvGrpSpPr/>
          <p:nvPr/>
        </p:nvGrpSpPr>
        <p:grpSpPr>
          <a:xfrm>
            <a:off x="125923" y="5750004"/>
            <a:ext cx="1675423" cy="1107996"/>
            <a:chOff x="3395960" y="1777504"/>
            <a:chExt cx="1675423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A532FD-8E1C-289C-B336-BA4DA95EF644}"/>
                </a:ext>
              </a:extLst>
            </p:cNvPr>
            <p:cNvSpPr txBox="1"/>
            <p:nvPr/>
          </p:nvSpPr>
          <p:spPr>
            <a:xfrm>
              <a:off x="3395960" y="1777504"/>
              <a:ext cx="7296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atin typeface="FSP DEMO - The Seasons" pitchFamily="50" charset="0"/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8E3F0-C3BF-7FB1-8244-6FCF064C3492}"/>
                </a:ext>
              </a:extLst>
            </p:cNvPr>
            <p:cNvSpPr txBox="1"/>
            <p:nvPr/>
          </p:nvSpPr>
          <p:spPr>
            <a:xfrm>
              <a:off x="3847971" y="2076518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FSP DEMO - The Seasons" pitchFamily="50" charset="0"/>
                </a:rPr>
                <a:t>CREW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8A37EAC-4451-09BA-BD46-856C6CDA4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57" y="657342"/>
            <a:ext cx="8782063" cy="564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8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C0FD95-9A6A-C022-93CC-55E99381C099}"/>
              </a:ext>
            </a:extLst>
          </p:cNvPr>
          <p:cNvGrpSpPr/>
          <p:nvPr/>
        </p:nvGrpSpPr>
        <p:grpSpPr>
          <a:xfrm rot="20992541">
            <a:off x="-754320" y="399213"/>
            <a:ext cx="13198380" cy="1043887"/>
            <a:chOff x="-548760" y="556396"/>
            <a:chExt cx="13198380" cy="10438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4EF9BD-C2C4-36C4-E542-195610298BB2}"/>
                    </a:ext>
                  </a:extLst>
                </p14:cNvPr>
                <p14:cNvContentPartPr/>
                <p14:nvPr/>
              </p14:nvContentPartPr>
              <p14:xfrm>
                <a:off x="-548760" y="556396"/>
                <a:ext cx="12970080" cy="780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CA7FB3-08E4-9E7F-C629-C567553B02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3080" y="552076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4029F1-6BE1-5858-3BE8-2BCF8F8130C5}"/>
                    </a:ext>
                  </a:extLst>
                </p14:cNvPr>
                <p14:cNvContentPartPr/>
                <p14:nvPr/>
              </p14:nvContentPartPr>
              <p14:xfrm>
                <a:off x="-320460" y="820163"/>
                <a:ext cx="12970080" cy="78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EEA82C-2C94-597E-2FEB-3BAAECDBDE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24780" y="815843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884503-7415-C557-5FAA-17C7A8C5DDEA}"/>
              </a:ext>
            </a:extLst>
          </p:cNvPr>
          <p:cNvGrpSpPr/>
          <p:nvPr/>
        </p:nvGrpSpPr>
        <p:grpSpPr>
          <a:xfrm>
            <a:off x="125923" y="5750004"/>
            <a:ext cx="1675423" cy="1107996"/>
            <a:chOff x="3395960" y="1777504"/>
            <a:chExt cx="1675423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A532FD-8E1C-289C-B336-BA4DA95EF644}"/>
                </a:ext>
              </a:extLst>
            </p:cNvPr>
            <p:cNvSpPr txBox="1"/>
            <p:nvPr/>
          </p:nvSpPr>
          <p:spPr>
            <a:xfrm>
              <a:off x="3395960" y="1777504"/>
              <a:ext cx="7296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atin typeface="FSP DEMO - The Seasons" pitchFamily="50" charset="0"/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8E3F0-C3BF-7FB1-8244-6FCF064C3492}"/>
                </a:ext>
              </a:extLst>
            </p:cNvPr>
            <p:cNvSpPr txBox="1"/>
            <p:nvPr/>
          </p:nvSpPr>
          <p:spPr>
            <a:xfrm>
              <a:off x="3847971" y="2076518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FSP DEMO - The Seasons" pitchFamily="50" charset="0"/>
                </a:rPr>
                <a:t>CREW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696459-CA35-687C-B8EF-9325050782C8}"/>
              </a:ext>
            </a:extLst>
          </p:cNvPr>
          <p:cNvSpPr txBox="1"/>
          <p:nvPr/>
        </p:nvSpPr>
        <p:spPr>
          <a:xfrm>
            <a:off x="417444" y="2255550"/>
            <a:ext cx="74543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People crave financial security.</a:t>
            </a:r>
          </a:p>
          <a:p>
            <a:pPr algn="ctr"/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FSP DEMO - The Seasons" pitchFamily="50" charset="0"/>
            </a:endParaRPr>
          </a:p>
          <a:p>
            <a:pPr algn="ctr"/>
            <a:r>
              <a:rPr lang="en-US" sz="3200" dirty="0">
                <a:solidFill>
                  <a:srgbClr val="C00000"/>
                </a:solidFill>
                <a:latin typeface="FSP DEMO - The Seasons" pitchFamily="50" charset="0"/>
              </a:rPr>
              <a:t>But</a:t>
            </a:r>
            <a:r>
              <a:rPr lang="en-US" sz="3200" dirty="0">
                <a:solidFill>
                  <a:srgbClr val="C00000"/>
                </a:solidFill>
                <a:effectLst/>
                <a:latin typeface="FSP DEMO - The Seasons" pitchFamily="50" charset="0"/>
              </a:rPr>
              <a:t> </a:t>
            </a:r>
            <a:r>
              <a:rPr lang="en-US" sz="3200" dirty="0">
                <a:effectLst/>
                <a:latin typeface="FSP DEMO - The Seasons" pitchFamily="50" charset="0"/>
              </a:rPr>
              <a:t>it is difficult to save.</a:t>
            </a:r>
            <a:endParaRPr lang="en-US" sz="3200" dirty="0">
              <a:solidFill>
                <a:srgbClr val="C00000"/>
              </a:solidFill>
              <a:effectLst/>
              <a:latin typeface="FSP DEMO - The Seasons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E04C62-BD46-F8E0-46AB-5F9A96A82055}"/>
              </a:ext>
            </a:extLst>
          </p:cNvPr>
          <p:cNvSpPr/>
          <p:nvPr/>
        </p:nvSpPr>
        <p:spPr>
          <a:xfrm>
            <a:off x="747100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A963F-8865-47FB-64EB-CDE91A84B747}"/>
              </a:ext>
            </a:extLst>
          </p:cNvPr>
          <p:cNvSpPr/>
          <p:nvPr/>
        </p:nvSpPr>
        <p:spPr>
          <a:xfrm>
            <a:off x="782152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4DCA97-3CC9-CA50-3097-0E2AE7595CEA}"/>
              </a:ext>
            </a:extLst>
          </p:cNvPr>
          <p:cNvSpPr/>
          <p:nvPr/>
        </p:nvSpPr>
        <p:spPr>
          <a:xfrm>
            <a:off x="7823656" y="594526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hotorealistic picture of a guy in grocery story looking down at an open and empty wallet. He is distressed and tired because he doesn't have any money. His clothes look old and slightly dirty">
            <a:extLst>
              <a:ext uri="{FF2B5EF4-FFF2-40B4-BE49-F238E27FC236}">
                <a16:creationId xmlns:a16="http://schemas.microsoft.com/office/drawing/2014/main" id="{D3E015C2-064E-7954-612D-C906C530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035" y="145771"/>
            <a:ext cx="3752910" cy="6566453"/>
          </a:xfrm>
          <a:prstGeom prst="roundRect">
            <a:avLst>
              <a:gd name="adj" fmla="val 45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792BF0-33D9-06AD-1CF1-79519F2CD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57" y="1222857"/>
            <a:ext cx="6420746" cy="3934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A7B40D-142C-8B6F-9D16-F6EFFA7CF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045" y="2633551"/>
            <a:ext cx="9735909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6884503-7415-C557-5FAA-17C7A8C5DDEA}"/>
              </a:ext>
            </a:extLst>
          </p:cNvPr>
          <p:cNvGrpSpPr/>
          <p:nvPr/>
        </p:nvGrpSpPr>
        <p:grpSpPr>
          <a:xfrm>
            <a:off x="125923" y="5750004"/>
            <a:ext cx="1675423" cy="1107996"/>
            <a:chOff x="3395960" y="1777504"/>
            <a:chExt cx="1675423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A532FD-8E1C-289C-B336-BA4DA95EF644}"/>
                </a:ext>
              </a:extLst>
            </p:cNvPr>
            <p:cNvSpPr txBox="1"/>
            <p:nvPr/>
          </p:nvSpPr>
          <p:spPr>
            <a:xfrm>
              <a:off x="3395960" y="1777504"/>
              <a:ext cx="7296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atin typeface="FSP DEMO - The Seasons" pitchFamily="50" charset="0"/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8E3F0-C3BF-7FB1-8244-6FCF064C3492}"/>
                </a:ext>
              </a:extLst>
            </p:cNvPr>
            <p:cNvSpPr txBox="1"/>
            <p:nvPr/>
          </p:nvSpPr>
          <p:spPr>
            <a:xfrm>
              <a:off x="3847971" y="2076518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FSP DEMO - The Seasons" pitchFamily="50" charset="0"/>
                </a:rPr>
                <a:t>CREW</a:t>
              </a:r>
            </a:p>
          </p:txBody>
        </p:sp>
      </p:grpSp>
      <p:pic>
        <p:nvPicPr>
          <p:cNvPr id="1026" name="Picture 2" descr="A group on young professionals sitting in a park, laughing, with a solana-colored skyline behind them">
            <a:extLst>
              <a:ext uri="{FF2B5EF4-FFF2-40B4-BE49-F238E27FC236}">
                <a16:creationId xmlns:a16="http://schemas.microsoft.com/office/drawing/2014/main" id="{CFB9361C-69CD-E7E8-B4CA-475652FF1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168" y="145774"/>
            <a:ext cx="3752909" cy="6566452"/>
          </a:xfrm>
          <a:prstGeom prst="roundRect">
            <a:avLst>
              <a:gd name="adj" fmla="val 50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696459-CA35-687C-B8EF-9325050782C8}"/>
              </a:ext>
            </a:extLst>
          </p:cNvPr>
          <p:cNvSpPr txBox="1"/>
          <p:nvPr/>
        </p:nvSpPr>
        <p:spPr>
          <a:xfrm>
            <a:off x="417444" y="892114"/>
            <a:ext cx="74543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ACREW is a group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F0502020204030204" pitchFamily="34" charset="0"/>
              </a:rPr>
              <a:t>-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accountability savings plan to help you grow financially with your friends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ell MT" panose="02020503060305020303" pitchFamily="18" charset="0"/>
              </a:rPr>
              <a:t>&amp;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 strangers.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8FBD116-9EE9-B29B-14AF-4BFA7ED788E8}"/>
                  </a:ext>
                </a:extLst>
              </p14:cNvPr>
              <p14:cNvContentPartPr/>
              <p14:nvPr/>
            </p14:nvContentPartPr>
            <p14:xfrm>
              <a:off x="-320460" y="4570169"/>
              <a:ext cx="12970080" cy="780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8FBD116-9EE9-B29B-14AF-4BFA7ED788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24780" y="4565849"/>
                <a:ext cx="1297872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B041ED-92A6-AA85-6920-7EEE65FA917D}"/>
                  </a:ext>
                </a:extLst>
              </p14:cNvPr>
              <p14:cNvContentPartPr/>
              <p14:nvPr/>
            </p14:nvContentPartPr>
            <p14:xfrm>
              <a:off x="-92160" y="4833936"/>
              <a:ext cx="12970080" cy="780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B041ED-92A6-AA85-6920-7EEE65FA91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6480" y="4829616"/>
                <a:ext cx="12978720" cy="7887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EE04C62-BD46-F8E0-46AB-5F9A96A82055}"/>
              </a:ext>
            </a:extLst>
          </p:cNvPr>
          <p:cNvSpPr/>
          <p:nvPr/>
        </p:nvSpPr>
        <p:spPr>
          <a:xfrm>
            <a:off x="747100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A963F-8865-47FB-64EB-CDE91A84B747}"/>
              </a:ext>
            </a:extLst>
          </p:cNvPr>
          <p:cNvSpPr/>
          <p:nvPr/>
        </p:nvSpPr>
        <p:spPr>
          <a:xfrm>
            <a:off x="782152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4DCA97-3CC9-CA50-3097-0E2AE7595CEA}"/>
              </a:ext>
            </a:extLst>
          </p:cNvPr>
          <p:cNvSpPr/>
          <p:nvPr/>
        </p:nvSpPr>
        <p:spPr>
          <a:xfrm>
            <a:off x="7823656" y="594526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206E27-9373-C12A-A7DC-4DDB269136FB}"/>
              </a:ext>
            </a:extLst>
          </p:cNvPr>
          <p:cNvSpPr txBox="1"/>
          <p:nvPr/>
        </p:nvSpPr>
        <p:spPr>
          <a:xfrm>
            <a:off x="367925" y="3339416"/>
            <a:ext cx="755338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By offering concrete, directive plans that encourage completion, we aim to help both banked and unbanked individuals grow in their savings and confidence.</a:t>
            </a:r>
          </a:p>
        </p:txBody>
      </p:sp>
    </p:spTree>
    <p:extLst>
      <p:ext uri="{BB962C8B-B14F-4D97-AF65-F5344CB8AC3E}">
        <p14:creationId xmlns:p14="http://schemas.microsoft.com/office/powerpoint/2010/main" val="264084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FDFDFD">
                <a:alpha val="17000"/>
              </a:srgbClr>
            </a:gs>
            <a:gs pos="100000">
              <a:srgbClr val="FFFFF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72C72-2DCC-E62E-B787-FD851A1E1D7C}"/>
              </a:ext>
            </a:extLst>
          </p:cNvPr>
          <p:cNvGrpSpPr/>
          <p:nvPr/>
        </p:nvGrpSpPr>
        <p:grpSpPr>
          <a:xfrm rot="1294749">
            <a:off x="1025972" y="1013594"/>
            <a:ext cx="13198380" cy="1043887"/>
            <a:chOff x="-548760" y="556396"/>
            <a:chExt cx="13198380" cy="10438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CA7FB3-08E4-9E7F-C629-C567553B0216}"/>
                    </a:ext>
                  </a:extLst>
                </p14:cNvPr>
                <p14:cNvContentPartPr/>
                <p14:nvPr/>
              </p14:nvContentPartPr>
              <p14:xfrm>
                <a:off x="-548760" y="556396"/>
                <a:ext cx="12970080" cy="780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CA7FB3-08E4-9E7F-C629-C567553B02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3080" y="552076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EEA82C-2C94-597E-2FEB-3BAAECDBDE7F}"/>
                    </a:ext>
                  </a:extLst>
                </p14:cNvPr>
                <p14:cNvContentPartPr/>
                <p14:nvPr/>
              </p14:nvContentPartPr>
              <p14:xfrm>
                <a:off x="-320460" y="820163"/>
                <a:ext cx="12970080" cy="78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EEA82C-2C94-597E-2FEB-3BAAECDBDE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24780" y="815843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884503-7415-C557-5FAA-17C7A8C5DDEA}"/>
              </a:ext>
            </a:extLst>
          </p:cNvPr>
          <p:cNvGrpSpPr/>
          <p:nvPr/>
        </p:nvGrpSpPr>
        <p:grpSpPr>
          <a:xfrm>
            <a:off x="125923" y="5750004"/>
            <a:ext cx="1675423" cy="1107996"/>
            <a:chOff x="3395960" y="1777504"/>
            <a:chExt cx="1675423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A532FD-8E1C-289C-B336-BA4DA95EF644}"/>
                </a:ext>
              </a:extLst>
            </p:cNvPr>
            <p:cNvSpPr txBox="1"/>
            <p:nvPr/>
          </p:nvSpPr>
          <p:spPr>
            <a:xfrm>
              <a:off x="3395960" y="1777504"/>
              <a:ext cx="7296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atin typeface="FSP DEMO - The Seasons" pitchFamily="50" charset="0"/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8E3F0-C3BF-7FB1-8244-6FCF064C3492}"/>
                </a:ext>
              </a:extLst>
            </p:cNvPr>
            <p:cNvSpPr txBox="1"/>
            <p:nvPr/>
          </p:nvSpPr>
          <p:spPr>
            <a:xfrm>
              <a:off x="3847971" y="2076518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FSP DEMO - The Seasons" pitchFamily="50" charset="0"/>
                </a:rPr>
                <a:t>CREW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696459-CA35-687C-B8EF-9325050782C8}"/>
              </a:ext>
            </a:extLst>
          </p:cNvPr>
          <p:cNvSpPr txBox="1"/>
          <p:nvPr/>
        </p:nvSpPr>
        <p:spPr>
          <a:xfrm>
            <a:off x="1189640" y="2062993"/>
            <a:ext cx="6558981" cy="2238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Self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custodial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SP DEMO - The Seasons" pitchFamily="50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Capital protected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Social accountability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ell MT" panose="02020503060305020303" pitchFamily="18" charset="0"/>
              </a:rPr>
              <a:t>&amp;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 rewards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FSP DEMO - The Seasons" pitchFamily="50" charset="0"/>
            </a:endParaRPr>
          </a:p>
        </p:txBody>
      </p:sp>
      <p:pic>
        <p:nvPicPr>
          <p:cNvPr id="2050" name="Picture 2" descr="A da vinci renaissance style drawing of a mobile app with a small bar chart indicating growth in the middle. The background should be very light with minimal color. Hand-drawn">
            <a:extLst>
              <a:ext uri="{FF2B5EF4-FFF2-40B4-BE49-F238E27FC236}">
                <a16:creationId xmlns:a16="http://schemas.microsoft.com/office/drawing/2014/main" id="{AEECDCEC-63EF-3E7B-FBE0-137DFE20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937" y="145772"/>
            <a:ext cx="3752910" cy="6566453"/>
          </a:xfrm>
          <a:prstGeom prst="roundRect">
            <a:avLst>
              <a:gd name="adj" fmla="val 4668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E39BA3-EC7B-8801-9ECE-87F4C185F72F}"/>
              </a:ext>
            </a:extLst>
          </p:cNvPr>
          <p:cNvSpPr/>
          <p:nvPr/>
        </p:nvSpPr>
        <p:spPr>
          <a:xfrm>
            <a:off x="747100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F03CB4-57FB-2BDD-D4D0-979C63463DA4}"/>
              </a:ext>
            </a:extLst>
          </p:cNvPr>
          <p:cNvSpPr/>
          <p:nvPr/>
        </p:nvSpPr>
        <p:spPr>
          <a:xfrm>
            <a:off x="782152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4D4C7D-A0C3-388D-AABF-0889D2998B1F}"/>
              </a:ext>
            </a:extLst>
          </p:cNvPr>
          <p:cNvSpPr/>
          <p:nvPr/>
        </p:nvSpPr>
        <p:spPr>
          <a:xfrm>
            <a:off x="7823656" y="594526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F20D0-223C-092E-94DF-4A2C79BDF421}"/>
              </a:ext>
            </a:extLst>
          </p:cNvPr>
          <p:cNvSpPr/>
          <p:nvPr/>
        </p:nvSpPr>
        <p:spPr>
          <a:xfrm>
            <a:off x="7118350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3109B-AC2E-958C-0CC2-60E1221BC0FA}"/>
              </a:ext>
            </a:extLst>
          </p:cNvPr>
          <p:cNvSpPr/>
          <p:nvPr/>
        </p:nvSpPr>
        <p:spPr>
          <a:xfrm>
            <a:off x="7819390" y="5568064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1E579D-604F-2B1C-073D-74282288ABEA}"/>
              </a:ext>
            </a:extLst>
          </p:cNvPr>
          <p:cNvSpPr/>
          <p:nvPr/>
        </p:nvSpPr>
        <p:spPr>
          <a:xfrm>
            <a:off x="7471250" y="5939545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2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1F33F7B-4C98-EFF2-954F-33F2DB84B9BC}"/>
              </a:ext>
            </a:extLst>
          </p:cNvPr>
          <p:cNvGrpSpPr/>
          <p:nvPr/>
        </p:nvGrpSpPr>
        <p:grpSpPr>
          <a:xfrm rot="3614036">
            <a:off x="-5191950" y="3177675"/>
            <a:ext cx="13198380" cy="1043887"/>
            <a:chOff x="-548760" y="556396"/>
            <a:chExt cx="13198380" cy="10438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46F6ED3-5A5E-A6D3-F772-2FD4409B1218}"/>
                    </a:ext>
                  </a:extLst>
                </p14:cNvPr>
                <p14:cNvContentPartPr/>
                <p14:nvPr/>
              </p14:nvContentPartPr>
              <p14:xfrm>
                <a:off x="-548760" y="556396"/>
                <a:ext cx="12970080" cy="78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F1633AC-C796-9031-30C5-C3725E2E0D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3080" y="552076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533E94-0713-9511-1404-16ABE4DD536A}"/>
                    </a:ext>
                  </a:extLst>
                </p14:cNvPr>
                <p14:cNvContentPartPr/>
                <p14:nvPr/>
              </p14:nvContentPartPr>
              <p14:xfrm>
                <a:off x="-320460" y="820163"/>
                <a:ext cx="12970080" cy="780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409C4A-9B6F-9A23-859B-1E73C0FF59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24780" y="815843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0FFE445-29C3-28E9-351D-81A7FADB1255}"/>
                  </a:ext>
                </a:extLst>
              </p14:cNvPr>
              <p14:cNvContentPartPr/>
              <p14:nvPr/>
            </p14:nvContentPartPr>
            <p14:xfrm rot="943619">
              <a:off x="152400" y="152400"/>
              <a:ext cx="0" cy="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0FFE445-29C3-28E9-351D-81A7FADB12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943619">
                <a:off x="152400" y="15240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B8653F36-B09B-7C99-F21B-61A5CB6D6CFC}"/>
              </a:ext>
            </a:extLst>
          </p:cNvPr>
          <p:cNvSpPr/>
          <p:nvPr/>
        </p:nvSpPr>
        <p:spPr>
          <a:xfrm>
            <a:off x="11681461" y="634160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61D675D-C386-74F3-E754-687F30945866}"/>
              </a:ext>
            </a:extLst>
          </p:cNvPr>
          <p:cNvGrpSpPr/>
          <p:nvPr/>
        </p:nvGrpSpPr>
        <p:grpSpPr>
          <a:xfrm>
            <a:off x="181906" y="-62936"/>
            <a:ext cx="1675423" cy="1107996"/>
            <a:chOff x="3395960" y="1777504"/>
            <a:chExt cx="1675423" cy="110799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DF8DB0-EF61-B784-880B-B3799C018ACD}"/>
                </a:ext>
              </a:extLst>
            </p:cNvPr>
            <p:cNvSpPr txBox="1"/>
            <p:nvPr/>
          </p:nvSpPr>
          <p:spPr>
            <a:xfrm>
              <a:off x="3395960" y="1777504"/>
              <a:ext cx="7296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atin typeface="FSP DEMO - The Seasons" pitchFamily="50" charset="0"/>
                </a:rPr>
                <a:t>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88A00A-4529-5A36-66B0-20CAF13A6927}"/>
                </a:ext>
              </a:extLst>
            </p:cNvPr>
            <p:cNvSpPr txBox="1"/>
            <p:nvPr/>
          </p:nvSpPr>
          <p:spPr>
            <a:xfrm>
              <a:off x="3847971" y="2076518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FSP DEMO - The Seasons" pitchFamily="50" charset="0"/>
                </a:rPr>
                <a:t>CREW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BFEDD07-49CC-F701-D73B-D4D647F94666}"/>
              </a:ext>
            </a:extLst>
          </p:cNvPr>
          <p:cNvSpPr/>
          <p:nvPr/>
        </p:nvSpPr>
        <p:spPr>
          <a:xfrm>
            <a:off x="11678694" y="599870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440F28-7DCE-D2C1-760E-22EF9211BDEA}"/>
              </a:ext>
            </a:extLst>
          </p:cNvPr>
          <p:cNvGrpSpPr/>
          <p:nvPr/>
        </p:nvGrpSpPr>
        <p:grpSpPr>
          <a:xfrm>
            <a:off x="3555501" y="623205"/>
            <a:ext cx="6179196" cy="1181100"/>
            <a:chOff x="1885950" y="1137558"/>
            <a:chExt cx="6179196" cy="11811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A6A9F0-2FE1-346B-B686-75C36587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5000"/>
            </a:blip>
            <a:stretch>
              <a:fillRect/>
            </a:stretch>
          </p:blipFill>
          <p:spPr>
            <a:xfrm>
              <a:off x="1885950" y="1137558"/>
              <a:ext cx="1181100" cy="1181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FFBFF4-C665-8F7E-E5C8-398D8A601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5000"/>
            </a:blip>
            <a:stretch>
              <a:fillRect/>
            </a:stretch>
          </p:blipFill>
          <p:spPr>
            <a:xfrm>
              <a:off x="4384998" y="1137558"/>
              <a:ext cx="1181100" cy="1181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B9279C-525B-8CBF-738C-C68E5B41C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5000"/>
            </a:blip>
            <a:stretch>
              <a:fillRect/>
            </a:stretch>
          </p:blipFill>
          <p:spPr>
            <a:xfrm>
              <a:off x="6884046" y="1137558"/>
              <a:ext cx="1181100" cy="11811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050EC1C-5CB0-121A-333C-3E65C792753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 rot="5400000">
            <a:off x="3661636" y="2201385"/>
            <a:ext cx="968829" cy="9688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A8FF0F-86D4-EDE4-5654-B29277987E7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 rot="5400000">
            <a:off x="6155666" y="2201388"/>
            <a:ext cx="968829" cy="9688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9416A0-7241-DEA8-8438-7AB41F32089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</a:blip>
          <a:stretch>
            <a:fillRect/>
          </a:stretch>
        </p:blipFill>
        <p:spPr>
          <a:xfrm rot="5400000">
            <a:off x="8659732" y="2201387"/>
            <a:ext cx="968829" cy="968829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D1FB95B-5974-01BC-1F76-152382F03151}"/>
              </a:ext>
            </a:extLst>
          </p:cNvPr>
          <p:cNvSpPr/>
          <p:nvPr/>
        </p:nvSpPr>
        <p:spPr>
          <a:xfrm>
            <a:off x="2609642" y="3696358"/>
            <a:ext cx="8060872" cy="2090057"/>
          </a:xfrm>
          <a:prstGeom prst="roundRect">
            <a:avLst/>
          </a:prstGeom>
          <a:noFill/>
          <a:ln w="635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8CED56-8CFC-B3C8-BB17-27D80CE906F8}"/>
              </a:ext>
            </a:extLst>
          </p:cNvPr>
          <p:cNvSpPr txBox="1"/>
          <p:nvPr/>
        </p:nvSpPr>
        <p:spPr>
          <a:xfrm>
            <a:off x="7469195" y="5850891"/>
            <a:ext cx="3714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Shared Savings Plan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E944784-CC2E-D5F1-0D1D-05AEA11FF4E2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>
            <a:off x="3709260" y="3971427"/>
            <a:ext cx="873579" cy="8735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794B434-77F6-F691-F33A-0E6732043F9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>
            <a:off x="6203290" y="3971427"/>
            <a:ext cx="873579" cy="8735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A6A608-8B81-36C9-01CF-39B290CBA30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>
            <a:off x="8707356" y="3971426"/>
            <a:ext cx="873579" cy="8735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62563B1-6F7A-3D02-1340-4F7A134AB65A}"/>
              </a:ext>
            </a:extLst>
          </p:cNvPr>
          <p:cNvSpPr txBox="1"/>
          <p:nvPr/>
        </p:nvSpPr>
        <p:spPr>
          <a:xfrm>
            <a:off x="3316932" y="4969304"/>
            <a:ext cx="1658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Self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custodial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Account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05ADDE-1C09-3632-096A-80FCC182C26B}"/>
              </a:ext>
            </a:extLst>
          </p:cNvPr>
          <p:cNvSpPr txBox="1"/>
          <p:nvPr/>
        </p:nvSpPr>
        <p:spPr>
          <a:xfrm>
            <a:off x="5810962" y="4977323"/>
            <a:ext cx="1658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Self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custodial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Account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CCBF85-8A8E-BCB3-ED06-3DB1D5F053A9}"/>
              </a:ext>
            </a:extLst>
          </p:cNvPr>
          <p:cNvSpPr txBox="1"/>
          <p:nvPr/>
        </p:nvSpPr>
        <p:spPr>
          <a:xfrm>
            <a:off x="8331421" y="4960031"/>
            <a:ext cx="16582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Self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custodial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Account</a:t>
            </a:r>
          </a:p>
        </p:txBody>
      </p:sp>
    </p:spTree>
    <p:extLst>
      <p:ext uri="{BB962C8B-B14F-4D97-AF65-F5344CB8AC3E}">
        <p14:creationId xmlns:p14="http://schemas.microsoft.com/office/powerpoint/2010/main" val="138756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1F33F7B-4C98-EFF2-954F-33F2DB84B9BC}"/>
              </a:ext>
            </a:extLst>
          </p:cNvPr>
          <p:cNvGrpSpPr/>
          <p:nvPr/>
        </p:nvGrpSpPr>
        <p:grpSpPr>
          <a:xfrm rot="3614036">
            <a:off x="-5191950" y="3177675"/>
            <a:ext cx="13198380" cy="1043887"/>
            <a:chOff x="-548760" y="556396"/>
            <a:chExt cx="13198380" cy="10438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46F6ED3-5A5E-A6D3-F772-2FD4409B1218}"/>
                    </a:ext>
                  </a:extLst>
                </p14:cNvPr>
                <p14:cNvContentPartPr/>
                <p14:nvPr/>
              </p14:nvContentPartPr>
              <p14:xfrm>
                <a:off x="-548760" y="556396"/>
                <a:ext cx="12970080" cy="78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F1633AC-C796-9031-30C5-C3725E2E0D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3080" y="552076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533E94-0713-9511-1404-16ABE4DD536A}"/>
                    </a:ext>
                  </a:extLst>
                </p14:cNvPr>
                <p14:cNvContentPartPr/>
                <p14:nvPr/>
              </p14:nvContentPartPr>
              <p14:xfrm>
                <a:off x="-320460" y="820163"/>
                <a:ext cx="12970080" cy="780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409C4A-9B6F-9A23-859B-1E73C0FF59A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24780" y="815843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0FFE445-29C3-28E9-351D-81A7FADB1255}"/>
                  </a:ext>
                </a:extLst>
              </p14:cNvPr>
              <p14:cNvContentPartPr/>
              <p14:nvPr/>
            </p14:nvContentPartPr>
            <p14:xfrm rot="943619">
              <a:off x="152400" y="152400"/>
              <a:ext cx="0" cy="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0FFE445-29C3-28E9-351D-81A7FADB12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943619">
                <a:off x="152400" y="15240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B8653F36-B09B-7C99-F21B-61A5CB6D6CFC}"/>
              </a:ext>
            </a:extLst>
          </p:cNvPr>
          <p:cNvSpPr/>
          <p:nvPr/>
        </p:nvSpPr>
        <p:spPr>
          <a:xfrm>
            <a:off x="11681461" y="634160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61D675D-C386-74F3-E754-687F30945866}"/>
              </a:ext>
            </a:extLst>
          </p:cNvPr>
          <p:cNvGrpSpPr/>
          <p:nvPr/>
        </p:nvGrpSpPr>
        <p:grpSpPr>
          <a:xfrm>
            <a:off x="181906" y="-62936"/>
            <a:ext cx="1675423" cy="1107996"/>
            <a:chOff x="3395960" y="1777504"/>
            <a:chExt cx="1675423" cy="110799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DF8DB0-EF61-B784-880B-B3799C018ACD}"/>
                </a:ext>
              </a:extLst>
            </p:cNvPr>
            <p:cNvSpPr txBox="1"/>
            <p:nvPr/>
          </p:nvSpPr>
          <p:spPr>
            <a:xfrm>
              <a:off x="3395960" y="1777504"/>
              <a:ext cx="7296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atin typeface="FSP DEMO - The Seasons" pitchFamily="50" charset="0"/>
                </a:rPr>
                <a:t>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88A00A-4529-5A36-66B0-20CAF13A6927}"/>
                </a:ext>
              </a:extLst>
            </p:cNvPr>
            <p:cNvSpPr txBox="1"/>
            <p:nvPr/>
          </p:nvSpPr>
          <p:spPr>
            <a:xfrm>
              <a:off x="3847971" y="2076518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FSP DEMO - The Seasons" pitchFamily="50" charset="0"/>
                </a:rPr>
                <a:t>CREW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BFEDD07-49CC-F701-D73B-D4D647F94666}"/>
              </a:ext>
            </a:extLst>
          </p:cNvPr>
          <p:cNvSpPr/>
          <p:nvPr/>
        </p:nvSpPr>
        <p:spPr>
          <a:xfrm>
            <a:off x="11678694" y="5998709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440F28-7DCE-D2C1-760E-22EF9211BDEA}"/>
              </a:ext>
            </a:extLst>
          </p:cNvPr>
          <p:cNvGrpSpPr/>
          <p:nvPr/>
        </p:nvGrpSpPr>
        <p:grpSpPr>
          <a:xfrm>
            <a:off x="3555501" y="623205"/>
            <a:ext cx="6179196" cy="1181100"/>
            <a:chOff x="1885950" y="1137558"/>
            <a:chExt cx="6179196" cy="11811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A6A9F0-2FE1-346B-B686-75C365876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5950" y="1137558"/>
              <a:ext cx="1181100" cy="11811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FFBFF4-C665-8F7E-E5C8-398D8A601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84998" y="1137558"/>
              <a:ext cx="1181100" cy="11811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B9279C-525B-8CBF-738C-C68E5B41C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4046" y="1137558"/>
              <a:ext cx="1181100" cy="11811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050EC1C-5CB0-121A-333C-3E65C7927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661636" y="2201385"/>
            <a:ext cx="968829" cy="968829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D1FB95B-5974-01BC-1F76-152382F03151}"/>
              </a:ext>
            </a:extLst>
          </p:cNvPr>
          <p:cNvSpPr/>
          <p:nvPr/>
        </p:nvSpPr>
        <p:spPr>
          <a:xfrm>
            <a:off x="2609642" y="3696358"/>
            <a:ext cx="8060872" cy="2090057"/>
          </a:xfrm>
          <a:prstGeom prst="roundRect">
            <a:avLst/>
          </a:prstGeom>
          <a:noFill/>
          <a:ln w="635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8CED56-8CFC-B3C8-BB17-27D80CE906F8}"/>
              </a:ext>
            </a:extLst>
          </p:cNvPr>
          <p:cNvSpPr txBox="1"/>
          <p:nvPr/>
        </p:nvSpPr>
        <p:spPr>
          <a:xfrm>
            <a:off x="7469195" y="5850891"/>
            <a:ext cx="37149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Shared Savings Plan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05ADDE-1C09-3632-096A-80FCC182C26B}"/>
              </a:ext>
            </a:extLst>
          </p:cNvPr>
          <p:cNvSpPr txBox="1"/>
          <p:nvPr/>
        </p:nvSpPr>
        <p:spPr>
          <a:xfrm>
            <a:off x="5788917" y="4929074"/>
            <a:ext cx="1658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Bonus Yield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CCBF85-8A8E-BCB3-ED06-3DB1D5F053A9}"/>
              </a:ext>
            </a:extLst>
          </p:cNvPr>
          <p:cNvSpPr txBox="1"/>
          <p:nvPr/>
        </p:nvSpPr>
        <p:spPr>
          <a:xfrm>
            <a:off x="8315028" y="4929075"/>
            <a:ext cx="1658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Bonus Yield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595FE-2853-4BE9-AB8A-3C1A9DEB84C0}"/>
              </a:ext>
            </a:extLst>
          </p:cNvPr>
          <p:cNvSpPr txBox="1"/>
          <p:nvPr/>
        </p:nvSpPr>
        <p:spPr>
          <a:xfrm>
            <a:off x="1299932" y="2330449"/>
            <a:ext cx="2619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Early Withdraw,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Capital Returned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FSP DEMO - The Seasons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2235E3-441E-3C98-389B-29C5056A753B}"/>
                  </a:ext>
                </a:extLst>
              </p14:cNvPr>
              <p14:cNvContentPartPr/>
              <p14:nvPr/>
            </p14:nvContentPartPr>
            <p14:xfrm>
              <a:off x="4204466" y="5029331"/>
              <a:ext cx="1820160" cy="343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2235E3-441E-3C98-389B-29C5056A75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8346" y="5023211"/>
                <a:ext cx="183240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20844B-D87E-7F57-88DA-EFEE760001A9}"/>
                  </a:ext>
                </a:extLst>
              </p14:cNvPr>
              <p14:cNvContentPartPr/>
              <p14:nvPr/>
            </p14:nvContentPartPr>
            <p14:xfrm>
              <a:off x="4465826" y="5233091"/>
              <a:ext cx="4065840" cy="319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20844B-D87E-7F57-88DA-EFEE760001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59706" y="5226971"/>
                <a:ext cx="4078080" cy="33192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B661CF13-DB77-2446-3BD5-CD0508D3F4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9260" y="3974860"/>
            <a:ext cx="873579" cy="8735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71A014-AA49-352B-7500-64A974D5B6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3288" y="4038232"/>
            <a:ext cx="873579" cy="8735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C66AB5-A69B-0E58-B0B0-AE5FDCBFBD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7356" y="4038232"/>
            <a:ext cx="873579" cy="8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9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72C72-2DCC-E62E-B787-FD851A1E1D7C}"/>
              </a:ext>
            </a:extLst>
          </p:cNvPr>
          <p:cNvGrpSpPr/>
          <p:nvPr/>
        </p:nvGrpSpPr>
        <p:grpSpPr>
          <a:xfrm rot="1294749">
            <a:off x="1025972" y="1013594"/>
            <a:ext cx="13198380" cy="1043887"/>
            <a:chOff x="-548760" y="556396"/>
            <a:chExt cx="13198380" cy="10438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CA7FB3-08E4-9E7F-C629-C567553B0216}"/>
                    </a:ext>
                  </a:extLst>
                </p14:cNvPr>
                <p14:cNvContentPartPr/>
                <p14:nvPr/>
              </p14:nvContentPartPr>
              <p14:xfrm>
                <a:off x="-548760" y="556396"/>
                <a:ext cx="12970080" cy="780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CA7FB3-08E4-9E7F-C629-C567553B02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3080" y="552076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CEEA82C-2C94-597E-2FEB-3BAAECDBDE7F}"/>
                    </a:ext>
                  </a:extLst>
                </p14:cNvPr>
                <p14:cNvContentPartPr/>
                <p14:nvPr/>
              </p14:nvContentPartPr>
              <p14:xfrm>
                <a:off x="-320460" y="820163"/>
                <a:ext cx="12970080" cy="78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EEA82C-2C94-597E-2FEB-3BAAECDBDE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24780" y="815843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884503-7415-C557-5FAA-17C7A8C5DDEA}"/>
              </a:ext>
            </a:extLst>
          </p:cNvPr>
          <p:cNvGrpSpPr/>
          <p:nvPr/>
        </p:nvGrpSpPr>
        <p:grpSpPr>
          <a:xfrm>
            <a:off x="125923" y="5750004"/>
            <a:ext cx="1675423" cy="1107996"/>
            <a:chOff x="3395960" y="1777504"/>
            <a:chExt cx="1675423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A532FD-8E1C-289C-B336-BA4DA95EF644}"/>
                </a:ext>
              </a:extLst>
            </p:cNvPr>
            <p:cNvSpPr txBox="1"/>
            <p:nvPr/>
          </p:nvSpPr>
          <p:spPr>
            <a:xfrm>
              <a:off x="3395960" y="1777504"/>
              <a:ext cx="7296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atin typeface="FSP DEMO - The Seasons" pitchFamily="50" charset="0"/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8E3F0-C3BF-7FB1-8244-6FCF064C3492}"/>
                </a:ext>
              </a:extLst>
            </p:cNvPr>
            <p:cNvSpPr txBox="1"/>
            <p:nvPr/>
          </p:nvSpPr>
          <p:spPr>
            <a:xfrm>
              <a:off x="3847971" y="2076518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FSP DEMO - The Seasons" pitchFamily="50" charset="0"/>
                </a:rPr>
                <a:t>CREW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696459-CA35-687C-B8EF-9325050782C8}"/>
              </a:ext>
            </a:extLst>
          </p:cNvPr>
          <p:cNvSpPr txBox="1"/>
          <p:nvPr/>
        </p:nvSpPr>
        <p:spPr>
          <a:xfrm>
            <a:off x="1008537" y="2054005"/>
            <a:ext cx="6558981" cy="1486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Road 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Wen? Soon.™️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FSP DEMO - The Seasons" pitchFamily="50" charset="0"/>
            </a:endParaRPr>
          </a:p>
        </p:txBody>
      </p:sp>
      <p:pic>
        <p:nvPicPr>
          <p:cNvPr id="2050" name="Picture 2" descr="A da vinci renaissance style drawing of a mobile app with a small bar chart indicating growth in the middle. The background should be very light with minimal color. Hand-drawn">
            <a:extLst>
              <a:ext uri="{FF2B5EF4-FFF2-40B4-BE49-F238E27FC236}">
                <a16:creationId xmlns:a16="http://schemas.microsoft.com/office/drawing/2014/main" id="{AEECDCEC-63EF-3E7B-FBE0-137DFE20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937" y="145772"/>
            <a:ext cx="3752910" cy="6566453"/>
          </a:xfrm>
          <a:prstGeom prst="roundRect">
            <a:avLst>
              <a:gd name="adj" fmla="val 4668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E39BA3-EC7B-8801-9ECE-87F4C185F72F}"/>
              </a:ext>
            </a:extLst>
          </p:cNvPr>
          <p:cNvSpPr/>
          <p:nvPr/>
        </p:nvSpPr>
        <p:spPr>
          <a:xfrm>
            <a:off x="747100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F03CB4-57FB-2BDD-D4D0-979C63463DA4}"/>
              </a:ext>
            </a:extLst>
          </p:cNvPr>
          <p:cNvSpPr/>
          <p:nvPr/>
        </p:nvSpPr>
        <p:spPr>
          <a:xfrm>
            <a:off x="782152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4D4C7D-A0C3-388D-AABF-0889D2998B1F}"/>
              </a:ext>
            </a:extLst>
          </p:cNvPr>
          <p:cNvSpPr/>
          <p:nvPr/>
        </p:nvSpPr>
        <p:spPr>
          <a:xfrm>
            <a:off x="7823656" y="594526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0F20D0-223C-092E-94DF-4A2C79BDF421}"/>
              </a:ext>
            </a:extLst>
          </p:cNvPr>
          <p:cNvSpPr/>
          <p:nvPr/>
        </p:nvSpPr>
        <p:spPr>
          <a:xfrm>
            <a:off x="7118350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3109B-AC2E-958C-0CC2-60E1221BC0FA}"/>
              </a:ext>
            </a:extLst>
          </p:cNvPr>
          <p:cNvSpPr/>
          <p:nvPr/>
        </p:nvSpPr>
        <p:spPr>
          <a:xfrm>
            <a:off x="7819390" y="5568064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1E579D-604F-2B1C-073D-74282288ABEA}"/>
              </a:ext>
            </a:extLst>
          </p:cNvPr>
          <p:cNvSpPr/>
          <p:nvPr/>
        </p:nvSpPr>
        <p:spPr>
          <a:xfrm>
            <a:off x="7471250" y="5939545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6884503-7415-C557-5FAA-17C7A8C5DDEA}"/>
              </a:ext>
            </a:extLst>
          </p:cNvPr>
          <p:cNvGrpSpPr/>
          <p:nvPr/>
        </p:nvGrpSpPr>
        <p:grpSpPr>
          <a:xfrm>
            <a:off x="125923" y="5750004"/>
            <a:ext cx="1675423" cy="1107996"/>
            <a:chOff x="3395960" y="1777504"/>
            <a:chExt cx="1675423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A532FD-8E1C-289C-B336-BA4DA95EF644}"/>
                </a:ext>
              </a:extLst>
            </p:cNvPr>
            <p:cNvSpPr txBox="1"/>
            <p:nvPr/>
          </p:nvSpPr>
          <p:spPr>
            <a:xfrm>
              <a:off x="3395960" y="1777504"/>
              <a:ext cx="7296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atin typeface="FSP DEMO - The Seasons" pitchFamily="50" charset="0"/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8E3F0-C3BF-7FB1-8244-6FCF064C3492}"/>
                </a:ext>
              </a:extLst>
            </p:cNvPr>
            <p:cNvSpPr txBox="1"/>
            <p:nvPr/>
          </p:nvSpPr>
          <p:spPr>
            <a:xfrm>
              <a:off x="3847971" y="2076518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FSP DEMO - The Seasons" pitchFamily="50" charset="0"/>
                </a:rPr>
                <a:t>CREW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696459-CA35-687C-B8EF-9325050782C8}"/>
              </a:ext>
            </a:extLst>
          </p:cNvPr>
          <p:cNvSpPr txBox="1"/>
          <p:nvPr/>
        </p:nvSpPr>
        <p:spPr>
          <a:xfrm>
            <a:off x="490766" y="825974"/>
            <a:ext cx="74543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Why me?</a:t>
            </a:r>
          </a:p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FSP DEMO - The Seaso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Graduated 175k in debt, p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aid off in 5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 years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FSP DEMO - The Seaso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Taught workshops on financial education, security and growth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</a:b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FSP DEMO - The Seaso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Former CFO of non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F0502020204030204" pitchFamily="34" charset="0"/>
              </a:rPr>
              <a:t>-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SP DEMO - The Seasons" pitchFamily="50" charset="0"/>
              </a:rPr>
              <a:t>profit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FSP DEMO - The Seasons" pitchFamily="50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8FBD116-9EE9-B29B-14AF-4BFA7ED788E8}"/>
                  </a:ext>
                </a:extLst>
              </p14:cNvPr>
              <p14:cNvContentPartPr/>
              <p14:nvPr/>
            </p14:nvContentPartPr>
            <p14:xfrm>
              <a:off x="-320460" y="4570169"/>
              <a:ext cx="12970080" cy="780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8FBD116-9EE9-B29B-14AF-4BFA7ED788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24780" y="4565849"/>
                <a:ext cx="1297872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B041ED-92A6-AA85-6920-7EEE65FA917D}"/>
                  </a:ext>
                </a:extLst>
              </p14:cNvPr>
              <p14:cNvContentPartPr/>
              <p14:nvPr/>
            </p14:nvContentPartPr>
            <p14:xfrm>
              <a:off x="-92160" y="4833936"/>
              <a:ext cx="12970080" cy="780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B041ED-92A6-AA85-6920-7EEE65FA91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6480" y="4829616"/>
                <a:ext cx="12978720" cy="7887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EE04C62-BD46-F8E0-46AB-5F9A96A82055}"/>
              </a:ext>
            </a:extLst>
          </p:cNvPr>
          <p:cNvSpPr/>
          <p:nvPr/>
        </p:nvSpPr>
        <p:spPr>
          <a:xfrm>
            <a:off x="747100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A963F-8865-47FB-64EB-CDE91A84B747}"/>
              </a:ext>
            </a:extLst>
          </p:cNvPr>
          <p:cNvSpPr/>
          <p:nvPr/>
        </p:nvSpPr>
        <p:spPr>
          <a:xfrm>
            <a:off x="782152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4DCA97-3CC9-CA50-3097-0E2AE7595CEA}"/>
              </a:ext>
            </a:extLst>
          </p:cNvPr>
          <p:cNvSpPr/>
          <p:nvPr/>
        </p:nvSpPr>
        <p:spPr>
          <a:xfrm>
            <a:off x="7823656" y="594526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obert Ritter">
            <a:extLst>
              <a:ext uri="{FF2B5EF4-FFF2-40B4-BE49-F238E27FC236}">
                <a16:creationId xmlns:a16="http://schemas.microsoft.com/office/drawing/2014/main" id="{EFBFF1A1-4A65-C5E3-84FE-FB291DD7D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167" y="1782057"/>
            <a:ext cx="3752909" cy="3752909"/>
          </a:xfrm>
          <a:prstGeom prst="roundRect">
            <a:avLst>
              <a:gd name="adj" fmla="val 517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64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C0FD95-9A6A-C022-93CC-55E99381C099}"/>
              </a:ext>
            </a:extLst>
          </p:cNvPr>
          <p:cNvGrpSpPr/>
          <p:nvPr/>
        </p:nvGrpSpPr>
        <p:grpSpPr>
          <a:xfrm rot="20992541">
            <a:off x="-754320" y="399213"/>
            <a:ext cx="13198380" cy="1043887"/>
            <a:chOff x="-548760" y="556396"/>
            <a:chExt cx="13198380" cy="104388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4EF9BD-C2C4-36C4-E542-195610298BB2}"/>
                    </a:ext>
                  </a:extLst>
                </p14:cNvPr>
                <p14:cNvContentPartPr/>
                <p14:nvPr/>
              </p14:nvContentPartPr>
              <p14:xfrm>
                <a:off x="-548760" y="556396"/>
                <a:ext cx="12970080" cy="780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CA7FB3-08E4-9E7F-C629-C567553B02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3080" y="552076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4029F1-6BE1-5858-3BE8-2BCF8F8130C5}"/>
                    </a:ext>
                  </a:extLst>
                </p14:cNvPr>
                <p14:cNvContentPartPr/>
                <p14:nvPr/>
              </p14:nvContentPartPr>
              <p14:xfrm>
                <a:off x="-320460" y="820163"/>
                <a:ext cx="12970080" cy="780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CEEA82C-2C94-597E-2FEB-3BAAECDBDE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24780" y="815843"/>
                  <a:ext cx="12978720" cy="78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884503-7415-C557-5FAA-17C7A8C5DDEA}"/>
              </a:ext>
            </a:extLst>
          </p:cNvPr>
          <p:cNvGrpSpPr/>
          <p:nvPr/>
        </p:nvGrpSpPr>
        <p:grpSpPr>
          <a:xfrm>
            <a:off x="125923" y="5750004"/>
            <a:ext cx="1675423" cy="1107996"/>
            <a:chOff x="3395960" y="1777504"/>
            <a:chExt cx="1675423" cy="1107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A532FD-8E1C-289C-B336-BA4DA95EF644}"/>
                </a:ext>
              </a:extLst>
            </p:cNvPr>
            <p:cNvSpPr txBox="1"/>
            <p:nvPr/>
          </p:nvSpPr>
          <p:spPr>
            <a:xfrm>
              <a:off x="3395960" y="1777504"/>
              <a:ext cx="72968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atin typeface="FSP DEMO - The Seasons" pitchFamily="50" charset="0"/>
                </a:rPr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8E3F0-C3BF-7FB1-8244-6FCF064C3492}"/>
                </a:ext>
              </a:extLst>
            </p:cNvPr>
            <p:cNvSpPr txBox="1"/>
            <p:nvPr/>
          </p:nvSpPr>
          <p:spPr>
            <a:xfrm>
              <a:off x="3847971" y="2076518"/>
              <a:ext cx="1223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FSP DEMO - The Seasons" pitchFamily="50" charset="0"/>
                </a:rPr>
                <a:t>CREW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696459-CA35-687C-B8EF-9325050782C8}"/>
              </a:ext>
            </a:extLst>
          </p:cNvPr>
          <p:cNvSpPr txBox="1"/>
          <p:nvPr/>
        </p:nvSpPr>
        <p:spPr>
          <a:xfrm>
            <a:off x="430267" y="811392"/>
            <a:ext cx="7454348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Market Opportunity</a:t>
            </a: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FSP DEMO - The Season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As of 202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, the global decentralized finance DeFi market is projected to reach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$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30.17 billion, with expectations to grow rapidly at a compound annual growth rate CAGR of over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%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 in the next several years. By 2030, the DeFi market is anticipated to surpass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$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231 billion due to its innovative financial services, such as staking, yield farming, and decentralized exchanges, which attract a growing number of investors and users seeking alternatives to traditional finance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Grand View Research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In contrast, the total global size of savings plans, including pension funds, insurance savings, and other formal savings vehicles, represents a much larger sector. For example, estimates indicate that global retirement assets alone are well above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$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60 trillion, encompassing pensions and individual savings plans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​ 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SP DEMO - The Seasons" pitchFamily="50" charset="0"/>
              </a:rPr>
              <a:t>Mordor Intelligence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E04C62-BD46-F8E0-46AB-5F9A96A82055}"/>
              </a:ext>
            </a:extLst>
          </p:cNvPr>
          <p:cNvSpPr/>
          <p:nvPr/>
        </p:nvSpPr>
        <p:spPr>
          <a:xfrm>
            <a:off x="747100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CA963F-8865-47FB-64EB-CDE91A84B747}"/>
              </a:ext>
            </a:extLst>
          </p:cNvPr>
          <p:cNvSpPr/>
          <p:nvPr/>
        </p:nvSpPr>
        <p:spPr>
          <a:xfrm>
            <a:off x="7821523" y="631102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4DCA97-3CC9-CA50-3097-0E2AE7595CEA}"/>
              </a:ext>
            </a:extLst>
          </p:cNvPr>
          <p:cNvSpPr/>
          <p:nvPr/>
        </p:nvSpPr>
        <p:spPr>
          <a:xfrm>
            <a:off x="7823656" y="5945266"/>
            <a:ext cx="261212" cy="261212"/>
          </a:xfrm>
          <a:prstGeom prst="rect">
            <a:avLst/>
          </a:prstGeom>
          <a:solidFill>
            <a:schemeClr val="tx1">
              <a:lumMod val="75000"/>
              <a:lumOff val="25000"/>
              <a:alpha val="3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hotorealistic picture of a guy in grocery story looking down at an open and empty wallet. He is distressed and tired because he doesn't have any money. His clothes look old and slightly dirty">
            <a:extLst>
              <a:ext uri="{FF2B5EF4-FFF2-40B4-BE49-F238E27FC236}">
                <a16:creationId xmlns:a16="http://schemas.microsoft.com/office/drawing/2014/main" id="{D3E015C2-064E-7954-612D-C906C530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035" y="145771"/>
            <a:ext cx="3752910" cy="6566453"/>
          </a:xfrm>
          <a:prstGeom prst="roundRect">
            <a:avLst>
              <a:gd name="adj" fmla="val 453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7852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344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Abadi</vt:lpstr>
      <vt:lpstr>Aptos</vt:lpstr>
      <vt:lpstr>Aptos Display</vt:lpstr>
      <vt:lpstr>Arial</vt:lpstr>
      <vt:lpstr>Bell MT</vt:lpstr>
      <vt:lpstr>Ebrima</vt:lpstr>
      <vt:lpstr>FSP DEMO - The Seasons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Ritter</dc:creator>
  <cp:lastModifiedBy>Robert Ritter</cp:lastModifiedBy>
  <cp:revision>4</cp:revision>
  <dcterms:created xsi:type="dcterms:W3CDTF">2024-08-22T17:07:26Z</dcterms:created>
  <dcterms:modified xsi:type="dcterms:W3CDTF">2024-09-30T19:50:35Z</dcterms:modified>
</cp:coreProperties>
</file>